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26" r:id="rId3"/>
    <p:sldMasterId id="2147483838" r:id="rId4"/>
    <p:sldMasterId id="2147483850" r:id="rId5"/>
  </p:sldMasterIdLst>
  <p:notesMasterIdLst>
    <p:notesMasterId r:id="rId25"/>
  </p:notesMasterIdLst>
  <p:sldIdLst>
    <p:sldId id="293" r:id="rId6"/>
    <p:sldId id="303" r:id="rId7"/>
    <p:sldId id="294" r:id="rId8"/>
    <p:sldId id="283" r:id="rId9"/>
    <p:sldId id="289" r:id="rId10"/>
    <p:sldId id="290" r:id="rId11"/>
    <p:sldId id="300" r:id="rId12"/>
    <p:sldId id="279" r:id="rId13"/>
    <p:sldId id="280" r:id="rId14"/>
    <p:sldId id="285" r:id="rId15"/>
    <p:sldId id="286" r:id="rId16"/>
    <p:sldId id="296" r:id="rId17"/>
    <p:sldId id="288" r:id="rId18"/>
    <p:sldId id="298" r:id="rId19"/>
    <p:sldId id="299" r:id="rId20"/>
    <p:sldId id="304" r:id="rId21"/>
    <p:sldId id="307" r:id="rId22"/>
    <p:sldId id="306" r:id="rId23"/>
    <p:sldId id="302" r:id="rId24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FC7E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4" autoAdjust="0"/>
    <p:restoredTop sz="94660"/>
  </p:normalViewPr>
  <p:slideViewPr>
    <p:cSldViewPr snapToGrid="0">
      <p:cViewPr varScale="1">
        <p:scale>
          <a:sx n="45" d="100"/>
          <a:sy n="45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D3F33FBB-248C-4EBA-A94D-943BF4B07652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1FF53C68-8C33-4CB1-B1BB-77C04CCBF2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235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9272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atat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Vechiul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Noul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Testament „Nu fa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altuia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tie nu-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place”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„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Iubeste-ti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aproapele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tine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insuti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” pot fi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vazute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elemente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Inteligenta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Emotionala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Indemnurile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275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561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327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atat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Vechiul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Noul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Testament „Nu fa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altuia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tie nu-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place”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„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Iubeste-ti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aproapele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tine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insuti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” pot fi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vazute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elemente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Inteligenta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Emotionala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Indemnurile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448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studiu</a:t>
            </a:r>
            <a:r>
              <a:rPr lang="en-US" dirty="0"/>
              <a:t> a 130 de cadre de </a:t>
            </a:r>
            <a:r>
              <a:rPr lang="en-US" dirty="0" err="1"/>
              <a:t>conducere</a:t>
            </a:r>
            <a:r>
              <a:rPr lang="en-US" baseline="0" dirty="0"/>
              <a:t> </a:t>
            </a:r>
            <a:r>
              <a:rPr lang="en-US" baseline="0" dirty="0" err="1"/>
              <a:t>arată</a:t>
            </a:r>
            <a:r>
              <a:rPr lang="en-US" baseline="0" dirty="0"/>
              <a:t> </a:t>
            </a:r>
            <a:r>
              <a:rPr lang="en-US" baseline="0" dirty="0" err="1"/>
              <a:t>că</a:t>
            </a:r>
            <a:r>
              <a:rPr lang="en-US" baseline="0" dirty="0"/>
              <a:t> </a:t>
            </a:r>
            <a:r>
              <a:rPr lang="en-US" baseline="0" dirty="0" err="1"/>
              <a:t>aceia</a:t>
            </a:r>
            <a:r>
              <a:rPr lang="en-US" baseline="0" dirty="0"/>
              <a:t> care </a:t>
            </a:r>
            <a:r>
              <a:rPr lang="en-US" baseline="0" dirty="0" err="1"/>
              <a:t>își</a:t>
            </a:r>
            <a:r>
              <a:rPr lang="en-US" baseline="0" dirty="0"/>
              <a:t> </a:t>
            </a:r>
            <a:r>
              <a:rPr lang="en-US" baseline="0" dirty="0" err="1"/>
              <a:t>stăpâneau</a:t>
            </a:r>
            <a:r>
              <a:rPr lang="en-US" baseline="0" dirty="0"/>
              <a:t> </a:t>
            </a:r>
            <a:r>
              <a:rPr lang="en-US" baseline="0" dirty="0" err="1"/>
              <a:t>mai</a:t>
            </a:r>
            <a:r>
              <a:rPr lang="en-US" baseline="0" dirty="0"/>
              <a:t> bine </a:t>
            </a:r>
            <a:r>
              <a:rPr lang="en-US" baseline="0" dirty="0" err="1"/>
              <a:t>emoțiile</a:t>
            </a:r>
            <a:r>
              <a:rPr lang="en-US" baseline="0" dirty="0"/>
              <a:t> </a:t>
            </a:r>
            <a:r>
              <a:rPr lang="en-US" baseline="0" dirty="0" err="1"/>
              <a:t>și</a:t>
            </a:r>
            <a:r>
              <a:rPr lang="en-US" baseline="0" dirty="0"/>
              <a:t> care </a:t>
            </a:r>
            <a:r>
              <a:rPr lang="en-US" baseline="0" dirty="0" err="1"/>
              <a:t>dădeau</a:t>
            </a:r>
            <a:r>
              <a:rPr lang="en-US" baseline="0" dirty="0"/>
              <a:t> </a:t>
            </a:r>
            <a:r>
              <a:rPr lang="en-US" baseline="0" dirty="0" err="1"/>
              <a:t>dovadă</a:t>
            </a:r>
            <a:r>
              <a:rPr lang="en-US" baseline="0" dirty="0"/>
              <a:t> de calm </a:t>
            </a:r>
            <a:r>
              <a:rPr lang="en-US" baseline="0" dirty="0" err="1"/>
              <a:t>erau</a:t>
            </a:r>
            <a:r>
              <a:rPr lang="en-US" baseline="0" dirty="0"/>
              <a:t> </a:t>
            </a:r>
            <a:r>
              <a:rPr lang="en-US" baseline="0" dirty="0" err="1"/>
              <a:t>preferați</a:t>
            </a:r>
            <a:r>
              <a:rPr lang="en-US" baseline="0" dirty="0"/>
              <a:t> </a:t>
            </a:r>
            <a:r>
              <a:rPr lang="en-US" baseline="0" dirty="0" err="1"/>
              <a:t>și</a:t>
            </a:r>
            <a:r>
              <a:rPr lang="en-US" baseline="0" dirty="0"/>
              <a:t> de </a:t>
            </a:r>
            <a:r>
              <a:rPr lang="en-US" baseline="0" dirty="0" err="1"/>
              <a:t>omologii</a:t>
            </a:r>
            <a:r>
              <a:rPr lang="en-US" baseline="0" dirty="0"/>
              <a:t> </a:t>
            </a:r>
            <a:r>
              <a:rPr lang="en-US" baseline="0" dirty="0" err="1"/>
              <a:t>lor</a:t>
            </a:r>
            <a:r>
              <a:rPr lang="en-US" baseline="0" dirty="0"/>
              <a:t> </a:t>
            </a:r>
            <a:r>
              <a:rPr lang="en-US" baseline="0" dirty="0" err="1"/>
              <a:t>și</a:t>
            </a:r>
            <a:r>
              <a:rPr lang="en-US" baseline="0" dirty="0"/>
              <a:t> de </a:t>
            </a:r>
            <a:r>
              <a:rPr lang="en-US" baseline="0" dirty="0" err="1"/>
              <a:t>subalterni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844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194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3337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1881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atat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Vechiul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Noul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Testament „Nu fa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altuia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tie nu-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place”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„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Iubeste-ti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aproapele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tine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insuti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” pot fi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vazute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elemente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Inteligenta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Emotionala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Indemnurile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81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atat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Vechiul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Noul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Testament „Nu fa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altuia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tie nu-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place”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„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Iubeste-ti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aproapele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tine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insuti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” pot fi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vazute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elemente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Inteligenta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Emotionala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Indemnurile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biblice</a:t>
            </a: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3C68-8C33-4CB1-B1BB-77C04CCBF20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97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396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76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812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1BD52-3B07-4C25-89C9-4537A0D4E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AB35D8C-CAD2-4E9D-8C9F-0DFB19259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F32E64-0B2C-4000-8C21-E112177F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575598-B11C-4670-8537-17F8AA7F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3E7FD-7E2E-4478-AAA7-EE01F59B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209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812E2-945D-42C7-9279-FC8BDFD1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E4170-730B-445B-855B-08998704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E13A4-8DC3-49EE-8EB6-FEC0D583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FCD53-1D0C-4B52-8FF4-DD30F7E9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74643-526E-45CF-8531-9827A352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98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C4611-8120-456D-916B-F4BF84B7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4E5E2E-ECFA-41E5-8886-3B195D87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F9C279-B6D1-40C5-983D-5E349AE8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52570-3279-4A22-BCEA-E4CF8AEC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03675-18F2-4EA1-8DC7-E8AFAE31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31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54716-1371-41C8-8138-A8F18EA5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AAB2-5E5A-4AAB-9640-0E1F709AC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990E41-F09D-419A-AB92-934B0913B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FE629D-B1FB-4FD9-9EAE-DED0D453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B031F0-0543-4EE0-949D-1FC6BBCD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D4150-93D8-47F0-9D98-B60F65BD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29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5CD01-27AD-4296-9BB6-9C6136E0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96EA52-37A9-479B-8951-38170D434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D8827A-ADC5-4BAA-AF7F-6317CEBCE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EE009D-B8B1-43A7-A156-D28C630F5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66FA02-8688-46D7-AC2B-097109309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52CF43-ED38-4347-BF9B-3B870A12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790BBC-1504-4407-BCD1-A507A859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FDE612-61BE-447F-A130-39311B15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75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CEA19-9438-4801-A17C-91434928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1F020F-C47C-4404-8BEA-F7E9A416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627629-5AAF-4B8C-B434-1E5DC0BE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33D75B-AEB0-4F99-BA06-57891FE5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489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B2498B-64AC-4CAE-9228-2E7D16CB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DF0B9F-1B02-4B50-AD33-E06B2790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D9CD0D-7EB8-410E-B08D-B89E9035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686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0D8C8-C344-450B-B483-65883564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BD95C-EAE1-4681-9487-7F1B14CA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164D08-E26B-406F-97AC-68E84F2DD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F6BCB7-E823-4FEC-82D8-904FA2AF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41E46F-6EBD-4E26-918C-5E11C3EC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0A6C5D-CFFB-4931-B508-390D3A7E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68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1135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4EB5D-CAA3-49AF-AF9E-54DD32C8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DB67CC-E6DF-41AD-95AD-06999E769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8A536-FBD7-4532-9932-BEABE3961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D9B55-C723-4313-8C87-1B1107BB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B824FD-8B66-4DA3-8592-9AF5F938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C73B76-97F1-4DD4-9931-2CA3A29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95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B4DF0-DA36-44AA-A813-C0885EA1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BCBA3C-1DCB-4356-AE0F-467D294A9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D6B81F-17EA-4E28-B999-00518A04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386E1-AB39-487B-9404-9F50EF7D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A501A-5C35-4983-BD88-D4EB5D6A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752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447069-7DA2-4574-8323-E3D90D13F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B144E7-8DBE-4171-9731-1D80BDD20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75CE2-7665-4DB6-B956-F9595977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B6CE4D-5004-4A6F-859F-D5BB9754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52CC4-28E5-4288-AEA7-EEE4D2C8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022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1BD52-3B07-4C25-89C9-4537A0D4E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AB35D8C-CAD2-4E9D-8C9F-0DFB19259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F32E64-0B2C-4000-8C21-E112177F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575598-B11C-4670-8537-17F8AA7F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3E7FD-7E2E-4478-AAA7-EE01F59B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221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812E2-945D-42C7-9279-FC8BDFD1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E4170-730B-445B-855B-08998704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E13A4-8DC3-49EE-8EB6-FEC0D583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FCD53-1D0C-4B52-8FF4-DD30F7E9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74643-526E-45CF-8531-9827A352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78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C4611-8120-456D-916B-F4BF84B7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4E5E2E-ECFA-41E5-8886-3B195D87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F9C279-B6D1-40C5-983D-5E349AE8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52570-3279-4A22-BCEA-E4CF8AEC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03675-18F2-4EA1-8DC7-E8AFAE31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518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54716-1371-41C8-8138-A8F18EA5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AAB2-5E5A-4AAB-9640-0E1F709AC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990E41-F09D-419A-AB92-934B0913B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FE629D-B1FB-4FD9-9EAE-DED0D453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B031F0-0543-4EE0-949D-1FC6BBCD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D4150-93D8-47F0-9D98-B60F65BD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367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5CD01-27AD-4296-9BB6-9C6136E0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96EA52-37A9-479B-8951-38170D434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D8827A-ADC5-4BAA-AF7F-6317CEBCE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EE009D-B8B1-43A7-A156-D28C630F5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66FA02-8688-46D7-AC2B-097109309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52CF43-ED38-4347-BF9B-3B870A12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790BBC-1504-4407-BCD1-A507A859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FDE612-61BE-447F-A130-39311B15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37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CEA19-9438-4801-A17C-91434928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1F020F-C47C-4404-8BEA-F7E9A416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627629-5AAF-4B8C-B434-1E5DC0BE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33D75B-AEB0-4F99-BA06-57891FE5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57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B2498B-64AC-4CAE-9228-2E7D16CB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DF0B9F-1B02-4B50-AD33-E06B2790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D9CD0D-7EB8-410E-B08D-B89E9035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28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943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0D8C8-C344-450B-B483-65883564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BD95C-EAE1-4681-9487-7F1B14CA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164D08-E26B-406F-97AC-68E84F2DD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F6BCB7-E823-4FEC-82D8-904FA2AF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41E46F-6EBD-4E26-918C-5E11C3EC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0A6C5D-CFFB-4931-B508-390D3A7E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369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4EB5D-CAA3-49AF-AF9E-54DD32C8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DB67CC-E6DF-41AD-95AD-06999E769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8A536-FBD7-4532-9932-BEABE3961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D9B55-C723-4313-8C87-1B1107BB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B824FD-8B66-4DA3-8592-9AF5F938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C73B76-97F1-4DD4-9931-2CA3A29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6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B4DF0-DA36-44AA-A813-C0885EA1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BCBA3C-1DCB-4356-AE0F-467D294A9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D6B81F-17EA-4E28-B999-00518A04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386E1-AB39-487B-9404-9F50EF7D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A501A-5C35-4983-BD88-D4EB5D6A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100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447069-7DA2-4574-8323-E3D90D13F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B144E7-8DBE-4171-9731-1D80BDD20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75CE2-7665-4DB6-B956-F9595977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B6CE4D-5004-4A6F-859F-D5BB9754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52CC4-28E5-4288-AEA7-EEE4D2C8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621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1BD52-3B07-4C25-89C9-4537A0D4E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AB35D8C-CAD2-4E9D-8C9F-0DFB19259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F32E64-0B2C-4000-8C21-E112177F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575598-B11C-4670-8537-17F8AA7F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3E7FD-7E2E-4478-AAA7-EE01F59B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709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812E2-945D-42C7-9279-FC8BDFD1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E4170-730B-445B-855B-08998704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E13A4-8DC3-49EE-8EB6-FEC0D583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FCD53-1D0C-4B52-8FF4-DD30F7E9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74643-526E-45CF-8531-9827A352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208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C4611-8120-456D-916B-F4BF84B7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4E5E2E-ECFA-41E5-8886-3B195D87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F9C279-B6D1-40C5-983D-5E349AE8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52570-3279-4A22-BCEA-E4CF8AEC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03675-18F2-4EA1-8DC7-E8AFAE31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787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54716-1371-41C8-8138-A8F18EA5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AAB2-5E5A-4AAB-9640-0E1F709AC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990E41-F09D-419A-AB92-934B0913B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FE629D-B1FB-4FD9-9EAE-DED0D453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B031F0-0543-4EE0-949D-1FC6BBCD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D4150-93D8-47F0-9D98-B60F65BD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256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5CD01-27AD-4296-9BB6-9C6136E0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96EA52-37A9-479B-8951-38170D434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D8827A-ADC5-4BAA-AF7F-6317CEBCE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EE009D-B8B1-43A7-A156-D28C630F5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66FA02-8688-46D7-AC2B-097109309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52CF43-ED38-4347-BF9B-3B870A12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790BBC-1504-4407-BCD1-A507A859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FDE612-61BE-447F-A130-39311B15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659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CEA19-9438-4801-A17C-91434928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1F020F-C47C-4404-8BEA-F7E9A416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627629-5AAF-4B8C-B434-1E5DC0BE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33D75B-AEB0-4F99-BA06-57891FE5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10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4840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B2498B-64AC-4CAE-9228-2E7D16CB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DF0B9F-1B02-4B50-AD33-E06B2790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D9CD0D-7EB8-410E-B08D-B89E9035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505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0D8C8-C344-450B-B483-65883564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BD95C-EAE1-4681-9487-7F1B14CA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164D08-E26B-406F-97AC-68E84F2DD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F6BCB7-E823-4FEC-82D8-904FA2AF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41E46F-6EBD-4E26-918C-5E11C3EC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0A6C5D-CFFB-4931-B508-390D3A7E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686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4EB5D-CAA3-49AF-AF9E-54DD32C8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DB67CC-E6DF-41AD-95AD-06999E769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8A536-FBD7-4532-9932-BEABE3961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D9B55-C723-4313-8C87-1B1107BB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B824FD-8B66-4DA3-8592-9AF5F938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C73B76-97F1-4DD4-9931-2CA3A29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58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B4DF0-DA36-44AA-A813-C0885EA1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BCBA3C-1DCB-4356-AE0F-467D294A9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D6B81F-17EA-4E28-B999-00518A04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386E1-AB39-487B-9404-9F50EF7D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A501A-5C35-4983-BD88-D4EB5D6A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090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447069-7DA2-4574-8323-E3D90D13F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B144E7-8DBE-4171-9731-1D80BDD20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75CE2-7665-4DB6-B956-F9595977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B6CE4D-5004-4A6F-859F-D5BB9754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52CC4-28E5-4288-AEA7-EEE4D2C8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04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922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xmlns="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xmlns="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xmlns="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xmlns="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xmlns="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xmlns="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xmlns="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xmlns="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xmlns="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xmlns="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xmlns="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050007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xmlns="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xmlns="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xmlns="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xmlns="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xmlns="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xmlns="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xmlns="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25678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xmlns="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xmlns="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xmlns="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xmlns="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670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xmlns="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xmlns="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xmlns="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xmlns="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xmlns="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xmlns="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xmlns="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xmlns="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xmlns="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69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17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xmlns="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005225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966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xmlns="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xmlns="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xmlns="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xmlns="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52676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165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xmlns="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xmlns="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xmlns="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xmlns="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xmlns="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xmlns="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xmlns="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xmlns="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xmlns="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xmlns="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xmlns="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xmlns="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xmlns="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xmlns="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xmlns="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xmlns="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xmlns="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xmlns="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xmlns="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xmlns="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xmlns="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xmlns="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xmlns="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211163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xmlns="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xmlns="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xmlns="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xmlns="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xmlns="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xmlns="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xmlns="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xmlns="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xmlns="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5238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xmlns="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xmlns="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xmlns="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xmlns="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xmlns="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xmlns="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xmlns="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xmlns="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xmlns="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xmlns="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xmlns="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xmlns="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xmlns="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818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xmlns="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xmlns="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2026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51534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xmlns="" val="3202854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514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xmlns="" val="2204579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7B645E-C5E5-4727-B977-D372A0AA71D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262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836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3607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627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545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750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1781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xmlns="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7B645E-C5E5-4727-B977-D372A0AA71D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347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1BD52-3B07-4C25-89C9-4537A0D4E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AB35D8C-CAD2-4E9D-8C9F-0DFB19259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F32E64-0B2C-4000-8C21-E112177F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575598-B11C-4670-8537-17F8AA7F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3E7FD-7E2E-4478-AAA7-EE01F59B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88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9593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812E2-945D-42C7-9279-FC8BDFD1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E4170-730B-445B-855B-089987046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7E13A4-8DC3-49EE-8EB6-FEC0D583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FCD53-1D0C-4B52-8FF4-DD30F7E9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74643-526E-45CF-8531-9827A352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928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C4611-8120-456D-916B-F4BF84B7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4E5E2E-ECFA-41E5-8886-3B195D87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F9C279-B6D1-40C5-983D-5E349AE8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52570-3279-4A22-BCEA-E4CF8AEC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03675-18F2-4EA1-8DC7-E8AFAE31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5649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54716-1371-41C8-8138-A8F18EA5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AAB2-5E5A-4AAB-9640-0E1F709AC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990E41-F09D-419A-AB92-934B0913B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FE629D-B1FB-4FD9-9EAE-DED0D453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B031F0-0543-4EE0-949D-1FC6BBCD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D4150-93D8-47F0-9D98-B60F65BD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839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5CD01-27AD-4296-9BB6-9C6136E0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96EA52-37A9-479B-8951-38170D434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D8827A-ADC5-4BAA-AF7F-6317CEBCE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EE009D-B8B1-43A7-A156-D28C630F5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66FA02-8688-46D7-AC2B-097109309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52CF43-ED38-4347-BF9B-3B870A12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790BBC-1504-4407-BCD1-A507A859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FDE612-61BE-447F-A130-39311B15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6076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CEA19-9438-4801-A17C-91434928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1F020F-C47C-4404-8BEA-F7E9A416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627629-5AAF-4B8C-B434-1E5DC0BE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33D75B-AEB0-4F99-BA06-57891FE5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3453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B2498B-64AC-4CAE-9228-2E7D16CB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DF0B9F-1B02-4B50-AD33-E06B2790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D9CD0D-7EB8-410E-B08D-B89E9035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9614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0D8C8-C344-450B-B483-65883564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BD95C-EAE1-4681-9487-7F1B14CA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164D08-E26B-406F-97AC-68E84F2DD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F6BCB7-E823-4FEC-82D8-904FA2AF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41E46F-6EBD-4E26-918C-5E11C3EC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0A6C5D-CFFB-4931-B508-390D3A7E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950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4EB5D-CAA3-49AF-AF9E-54DD32C8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DB67CC-E6DF-41AD-95AD-06999E769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8A536-FBD7-4532-9932-BEABE3961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D9B55-C723-4313-8C87-1B1107BB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B824FD-8B66-4DA3-8592-9AF5F938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C73B76-97F1-4DD4-9931-2CA3A29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076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B4DF0-DA36-44AA-A813-C0885EA1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BCBA3C-1DCB-4356-AE0F-467D294A9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D6B81F-17EA-4E28-B999-00518A04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386E1-AB39-487B-9404-9F50EF7D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A501A-5C35-4983-BD88-D4EB5D6A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701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447069-7DA2-4574-8323-E3D90D13F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B144E7-8DBE-4171-9731-1D80BDD20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75CE2-7665-4DB6-B956-F9595977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B6CE4D-5004-4A6F-859F-D5BB9754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52CC4-28E5-4288-AEA7-EEE4D2C8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70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660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07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67268-834A-49DE-A766-FFFA58420AFD}" type="datetimeFigureOut">
              <a:rPr lang="en-US" smtClean="0"/>
              <a:pPr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8B1B-9B49-4D60-9C6F-323861424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29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157938-DB9D-4C0E-B0A9-923C0D88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F0E60C-07F8-4A9A-8F1F-67C0BC43D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D738AB-6645-4D5B-BA3A-17EB4928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D4A6F6-CB76-467E-9303-C205CB03A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A3E18-9CF7-40BA-9D98-FC69714B9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27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157938-DB9D-4C0E-B0A9-923C0D88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F0E60C-07F8-4A9A-8F1F-67C0BC43D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D738AB-6645-4D5B-BA3A-17EB4928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D4A6F6-CB76-467E-9303-C205CB03A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A3E18-9CF7-40BA-9D98-FC69714B9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0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157938-DB9D-4C0E-B0A9-923C0D88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F0E60C-07F8-4A9A-8F1F-67C0BC43D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D738AB-6645-4D5B-BA3A-17EB4928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D4A6F6-CB76-467E-9303-C205CB03A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A3E18-9CF7-40BA-9D98-FC69714B9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21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157938-DB9D-4C0E-B0A9-923C0D88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F0E60C-07F8-4A9A-8F1F-67C0BC43D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D738AB-6645-4D5B-BA3A-17EB4928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CF5A-1661-4589-8BE8-A977A1DEC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D4A6F6-CB76-467E-9303-C205CB03A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2A3E18-9CF7-40BA-9D98-FC69714B9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0B4E0-24AA-4C15-81B4-5C5C3740A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7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2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openxmlformats.org/officeDocument/2006/relationships/hyperlink" Target="http://autori.citatepedia.ro/de.php?a=Samuel+Smiles" TargetMode="External"/><Relationship Id="rId4" Type="http://schemas.openxmlformats.org/officeDocument/2006/relationships/hyperlink" Target="https://www.youtube.com/watch?v=QX_oy9614HQ&amp;list=W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ilierepsihologica.eu/2018/04/14/scala-friedman-de-masurare-a-inteligentei-emotional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C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74" y="1975429"/>
            <a:ext cx="10840995" cy="1754658"/>
          </a:xfrm>
        </p:spPr>
        <p:txBody>
          <a:bodyPr>
            <a:noAutofit/>
          </a:bodyPr>
          <a:lstStyle/>
          <a:p>
            <a:pPr algn="ctr"/>
            <a:r>
              <a:rPr lang="ro-RO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Inteligența emoțională și rolul ei în comunicare</a:t>
            </a:r>
            <a:r>
              <a:rPr lang="en-US" sz="2000" kern="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55686-21AC-4610-A026-DA05A8EA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6710" y="4198511"/>
            <a:ext cx="5353318" cy="242807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o-RO" sz="2400" dirty="0" smtClean="0">
                <a:solidFill>
                  <a:srgbClr val="002060"/>
                </a:solidFill>
              </a:rPr>
              <a:t>Profesor </a:t>
            </a:r>
            <a:r>
              <a:rPr lang="ro-RO" sz="2400" dirty="0" err="1" smtClean="0">
                <a:solidFill>
                  <a:srgbClr val="002060"/>
                </a:solidFill>
              </a:rPr>
              <a:t>Grigoras</a:t>
            </a:r>
            <a:r>
              <a:rPr lang="ro-RO" sz="2400" dirty="0" smtClean="0">
                <a:solidFill>
                  <a:srgbClr val="002060"/>
                </a:solidFill>
              </a:rPr>
              <a:t>  Otilia</a:t>
            </a:r>
            <a:endParaRPr lang="en-US" sz="2400" dirty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endParaRPr lang="ro-RO" sz="2400" dirty="0" smtClean="0">
              <a:solidFill>
                <a:srgbClr val="002060"/>
              </a:solidFill>
            </a:endParaRPr>
          </a:p>
          <a:p>
            <a:pPr marL="0" lv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1209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70" y="212183"/>
            <a:ext cx="11345259" cy="75828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Stăpânirea de sine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echilibrul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interior</a:t>
            </a:r>
            <a:endParaRPr lang="ro-RO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55686-21AC-4610-A026-DA05A8EA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9735" y="1806569"/>
            <a:ext cx="6248095" cy="4839247"/>
          </a:xfrm>
        </p:spPr>
        <p:txBody>
          <a:bodyPr>
            <a:normAutofit fontScale="62500" lnSpcReduction="20000"/>
          </a:bodyPr>
          <a:lstStyle/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ro-RO" sz="23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o-RO" sz="33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Autocontrolul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ținerea sub control a </a:t>
            </a:r>
            <a:r>
              <a:rPr lang="ro-RO" sz="33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emoțiilor 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 impulsurilor</a:t>
            </a:r>
            <a:r>
              <a:rPr lang="fr-FR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(ex. </a:t>
            </a:r>
            <a:r>
              <a:rPr lang="fr-FR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experimentul</a:t>
            </a:r>
            <a:r>
              <a:rPr lang="fr-FR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țiat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Universitatea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Stanford, 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cunoscut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 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numele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Marshmallow test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300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o-RO" sz="3300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https://www.youtube.com/watch?v=QX_oy9614HQ&amp;list=WL</a:t>
            </a:r>
            <a:endParaRPr lang="ro-RO" sz="2600" kern="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o-RO" sz="33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Onestitate și credibilitate 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 încredere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33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o-RO" sz="33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Conștiinciozitate</a:t>
            </a:r>
            <a:r>
              <a:rPr lang="fr-FR" sz="33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o-RO" sz="33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sumarea răspunderii pentru prestațiile personale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o-RO" sz="33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ro-RO" sz="33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Adaptabilitatea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flexibilitate 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fa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schimbărilor.</a:t>
            </a:r>
            <a:endParaRPr lang="en-US" sz="33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ro-RO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Stăpânirea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sine este 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esențială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bună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comunicare</a:t>
            </a:r>
            <a:r>
              <a:rPr lang="en-US" sz="3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33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en-US" sz="2200" kern="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endParaRPr lang="en-US" sz="2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73724" y="693485"/>
            <a:ext cx="11244106" cy="111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1397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o-RO" altLang="en-US" sz="2400" dirty="0">
              <a:latin typeface="+mn-lt"/>
            </a:endParaRPr>
          </a:p>
          <a:p>
            <a:pPr marL="457200" marR="0" lvl="1" indent="-1397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altLang="en-US" sz="2000" dirty="0">
                <a:solidFill>
                  <a:srgbClr val="002060"/>
                </a:solidFill>
                <a:cs typeface="Arial" panose="020B0604020202020204" pitchFamily="34" charset="0"/>
              </a:rPr>
              <a:t>„</a:t>
            </a:r>
            <a:r>
              <a:rPr kumimoji="0" lang="ro-RO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Stăpânirea de sine este numai o altă formă a curajului, ea stă la baza tuturor virtuţiilor”.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ro-RO" altLang="en-US" b="1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Samuel </a:t>
            </a:r>
            <a:r>
              <a:rPr kumimoji="0" lang="ro-RO" altLang="en-US" b="1" u="sng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Smiles</a:t>
            </a:r>
            <a:endParaRPr kumimoji="0" lang="ro-RO" altLang="en-US" b="0" u="sng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230" y="6516368"/>
            <a:ext cx="752621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 </a:t>
            </a:r>
            <a:r>
              <a:rPr lang="en-US" kern="0" dirty="0">
                <a:solidFill>
                  <a:srgbClr val="002060"/>
                </a:solidFill>
              </a:rPr>
              <a:t>Daniel Goleman, Inteligența </a:t>
            </a:r>
            <a:r>
              <a:rPr lang="en-US" kern="0" dirty="0" err="1">
                <a:solidFill>
                  <a:srgbClr val="002060"/>
                </a:solidFill>
              </a:rPr>
              <a:t>emoțională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cheia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succesului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în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viață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p. </a:t>
            </a:r>
            <a:r>
              <a:rPr lang="en-US" kern="0" noProof="0" dirty="0">
                <a:solidFill>
                  <a:srgbClr val="002060"/>
                </a:solidFill>
              </a:rPr>
              <a:t>78 - 79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8" name="The Marshmallow Test">
            <a:hlinkClick r:id="" action="ppaction://media"/>
            <a:extLst>
              <a:ext uri="{FF2B5EF4-FFF2-40B4-BE49-F238E27FC236}">
                <a16:creationId xmlns:a16="http://schemas.microsoft.com/office/drawing/2014/main" xmlns="" id="{335259A0-544C-4A7A-B5F1-71C471F715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887" y="2479163"/>
            <a:ext cx="5118450" cy="2879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9593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655" y="196715"/>
            <a:ext cx="10234689" cy="75828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Motivația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55686-21AC-4610-A026-DA05A8EA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232" y="1219630"/>
            <a:ext cx="5265498" cy="5169032"/>
          </a:xfrm>
        </p:spPr>
        <p:txBody>
          <a:bodyPr>
            <a:normAutofit fontScale="92500"/>
          </a:bodyPr>
          <a:lstStyle/>
          <a:p>
            <a:pPr marL="0" lvl="0" indent="0" algn="ct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Motivația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presupune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r>
              <a:rPr lang="ro-RO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Dorința de a reuși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străduința de a progresa sau de a atinge nivelul excelenței;</a:t>
            </a:r>
          </a:p>
          <a:p>
            <a:pPr lv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r>
              <a:rPr lang="ro-RO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Implicarea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alinierea la obiectivele comune ale grupului sau ale organizației;</a:t>
            </a:r>
          </a:p>
          <a:p>
            <a:pPr lv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r>
              <a:rPr lang="ro-RO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Inițiativa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disponibilitatea de a acționa ori de cate ori se ivește o oportunitate;</a:t>
            </a:r>
          </a:p>
          <a:p>
            <a:pPr lv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r>
              <a:rPr lang="en-US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Optimism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perseverența în urmărirea propuse obiectivelor în ciuda obstacolelor sau a nereușitelor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endParaRPr lang="en-US" sz="2400" kern="0" dirty="0"/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 sz="2400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 sz="2400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835" y="2295633"/>
            <a:ext cx="5487059" cy="4093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095999" y="1405940"/>
            <a:ext cx="5932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„Motiva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 e ceea ce te pune 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mi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care. Obiceiul e ceea ce te face s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continui.” –  Jim Ryun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4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60" y="278933"/>
            <a:ext cx="10582049" cy="409155"/>
          </a:xfrm>
        </p:spPr>
        <p:txBody>
          <a:bodyPr>
            <a:noAutofit/>
          </a:bodyPr>
          <a:lstStyle/>
          <a:p>
            <a:pPr algn="ctr"/>
            <a:r>
              <a:rPr lang="ro-RO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Empatia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55686-21AC-4610-A026-DA05A8EA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160" y="2526206"/>
            <a:ext cx="10432879" cy="1118604"/>
          </a:xfrm>
        </p:spPr>
        <p:txBody>
          <a:bodyPr>
            <a:normAutofit/>
          </a:bodyPr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en-US" sz="2000" kern="0" dirty="0">
                <a:latin typeface="Times New Roman"/>
              </a:rPr>
              <a:t>	</a:t>
            </a:r>
            <a:r>
              <a:rPr lang="ro-RO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A-i înțelege pe ceilalți</a:t>
            </a:r>
            <a:r>
              <a:rPr lang="en-US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 felul lor de a privi lucrurile</a:t>
            </a:r>
            <a:r>
              <a:rPr lang="fr-FR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simți sentimentele celorlalți și a participa afectiv la preocupările sau îngrijorările lor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9458" y="3509889"/>
            <a:ext cx="1086001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o-RO" sz="2400" kern="0" dirty="0">
                <a:solidFill>
                  <a:srgbClr val="002060"/>
                </a:solidFill>
              </a:rPr>
              <a:t>Oamenii care au ace</a:t>
            </a:r>
            <a:r>
              <a:rPr lang="en-US" sz="2400" kern="0" dirty="0">
                <a:solidFill>
                  <a:srgbClr val="002060"/>
                </a:solidFill>
              </a:rPr>
              <a:t>a</a:t>
            </a:r>
            <a:r>
              <a:rPr lang="ro-RO" sz="2400" kern="0" dirty="0">
                <a:solidFill>
                  <a:srgbClr val="002060"/>
                </a:solidFill>
              </a:rPr>
              <a:t>stă calitate: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kern="0" dirty="0" err="1">
                <a:solidFill>
                  <a:srgbClr val="002060"/>
                </a:solidFill>
              </a:rPr>
              <a:t>Știu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să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asculte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și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sunt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atenți</a:t>
            </a:r>
            <a:r>
              <a:rPr lang="en-US" sz="2400" kern="0" dirty="0">
                <a:solidFill>
                  <a:srgbClr val="002060"/>
                </a:solidFill>
              </a:rPr>
              <a:t> la </a:t>
            </a:r>
            <a:r>
              <a:rPr lang="en-US" sz="2400" kern="0" dirty="0" err="1">
                <a:solidFill>
                  <a:srgbClr val="002060"/>
                </a:solidFill>
              </a:rPr>
              <a:t>semnele</a:t>
            </a:r>
            <a:r>
              <a:rPr lang="en-US" sz="2400" kern="0" dirty="0">
                <a:solidFill>
                  <a:srgbClr val="002060"/>
                </a:solidFill>
              </a:rPr>
              <a:t>  </a:t>
            </a:r>
            <a:r>
              <a:rPr lang="en-US" sz="2400" kern="0" dirty="0" err="1">
                <a:solidFill>
                  <a:srgbClr val="002060"/>
                </a:solidFill>
              </a:rPr>
              <a:t>emoționale</a:t>
            </a:r>
            <a:r>
              <a:rPr lang="fr-FR" sz="2400" kern="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400" kern="0" dirty="0" err="1">
                <a:solidFill>
                  <a:srgbClr val="002060"/>
                </a:solidFill>
              </a:rPr>
              <a:t>Sunt</a:t>
            </a:r>
            <a:r>
              <a:rPr lang="fr-FR" sz="2400" kern="0" dirty="0">
                <a:solidFill>
                  <a:srgbClr val="002060"/>
                </a:solidFill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</a:rPr>
              <a:t>sensibili</a:t>
            </a:r>
            <a:r>
              <a:rPr lang="fr-FR" sz="2400" kern="0" dirty="0">
                <a:solidFill>
                  <a:srgbClr val="002060"/>
                </a:solidFill>
              </a:rPr>
              <a:t> la </a:t>
            </a:r>
            <a:r>
              <a:rPr lang="fr-FR" sz="2400" kern="0" dirty="0" err="1">
                <a:solidFill>
                  <a:srgbClr val="002060"/>
                </a:solidFill>
              </a:rPr>
              <a:t>punctul</a:t>
            </a:r>
            <a:r>
              <a:rPr lang="fr-FR" sz="2400" kern="0" dirty="0">
                <a:solidFill>
                  <a:srgbClr val="002060"/>
                </a:solidFill>
              </a:rPr>
              <a:t> de </a:t>
            </a:r>
            <a:r>
              <a:rPr lang="fr-FR" sz="2400" kern="0" dirty="0" err="1">
                <a:solidFill>
                  <a:srgbClr val="002060"/>
                </a:solidFill>
              </a:rPr>
              <a:t>vedere</a:t>
            </a:r>
            <a:r>
              <a:rPr lang="fr-FR" sz="2400" kern="0" dirty="0">
                <a:solidFill>
                  <a:srgbClr val="002060"/>
                </a:solidFill>
              </a:rPr>
              <a:t> al </a:t>
            </a:r>
            <a:r>
              <a:rPr lang="fr-FR" sz="2400" kern="0" dirty="0" err="1">
                <a:solidFill>
                  <a:srgbClr val="002060"/>
                </a:solidFill>
              </a:rPr>
              <a:t>celorlalți</a:t>
            </a:r>
            <a:r>
              <a:rPr lang="fr-FR" sz="2400" kern="0" dirty="0">
                <a:solidFill>
                  <a:srgbClr val="002060"/>
                </a:solidFill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</a:rPr>
              <a:t>și</a:t>
            </a:r>
            <a:r>
              <a:rPr lang="fr-FR" sz="2400" kern="0" dirty="0">
                <a:solidFill>
                  <a:srgbClr val="002060"/>
                </a:solidFill>
              </a:rPr>
              <a:t>-l </a:t>
            </a:r>
            <a:r>
              <a:rPr lang="fr-FR" sz="2400" kern="0" dirty="0" err="1">
                <a:solidFill>
                  <a:srgbClr val="002060"/>
                </a:solidFill>
              </a:rPr>
              <a:t>înțeleg</a:t>
            </a:r>
            <a:r>
              <a:rPr lang="fr-FR" sz="2400" kern="0" dirty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400" kern="0" dirty="0" err="1">
                <a:solidFill>
                  <a:srgbClr val="002060"/>
                </a:solidFill>
              </a:rPr>
              <a:t>Îi</a:t>
            </a:r>
            <a:r>
              <a:rPr lang="fr-FR" sz="2400" kern="0" dirty="0">
                <a:solidFill>
                  <a:srgbClr val="002060"/>
                </a:solidFill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</a:rPr>
              <a:t>ajută</a:t>
            </a:r>
            <a:r>
              <a:rPr lang="fr-FR" sz="2400" kern="0" dirty="0">
                <a:solidFill>
                  <a:srgbClr val="002060"/>
                </a:solidFill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</a:rPr>
              <a:t>pe</a:t>
            </a:r>
            <a:r>
              <a:rPr lang="fr-FR" sz="2400" kern="0" dirty="0">
                <a:solidFill>
                  <a:srgbClr val="002060"/>
                </a:solidFill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</a:rPr>
              <a:t>ceilal</a:t>
            </a:r>
            <a:r>
              <a:rPr lang="ro-RO" sz="2400" kern="0" dirty="0">
                <a:solidFill>
                  <a:srgbClr val="002060"/>
                </a:solidFill>
              </a:rPr>
              <a:t>ț</a:t>
            </a:r>
            <a:r>
              <a:rPr lang="fr-FR" sz="2400" kern="0" dirty="0">
                <a:solidFill>
                  <a:srgbClr val="002060"/>
                </a:solidFill>
              </a:rPr>
              <a:t>i, </a:t>
            </a:r>
            <a:r>
              <a:rPr lang="fr-FR" sz="2400" kern="0" dirty="0" err="1">
                <a:solidFill>
                  <a:srgbClr val="002060"/>
                </a:solidFill>
              </a:rPr>
              <a:t>înțeleg</a:t>
            </a:r>
            <a:r>
              <a:rPr lang="ro-RO" sz="2400" kern="0" dirty="0">
                <a:solidFill>
                  <a:srgbClr val="002060"/>
                </a:solidFill>
              </a:rPr>
              <a:t>â</a:t>
            </a:r>
            <a:r>
              <a:rPr lang="fr-FR" sz="2400" kern="0" dirty="0" err="1">
                <a:solidFill>
                  <a:srgbClr val="002060"/>
                </a:solidFill>
              </a:rPr>
              <a:t>ndu</a:t>
            </a:r>
            <a:r>
              <a:rPr lang="fr-FR" sz="2400" kern="0" dirty="0">
                <a:solidFill>
                  <a:srgbClr val="002060"/>
                </a:solidFill>
              </a:rPr>
              <a:t>-le </a:t>
            </a:r>
            <a:r>
              <a:rPr lang="fr-FR" sz="2400" kern="0" dirty="0" err="1">
                <a:solidFill>
                  <a:srgbClr val="002060"/>
                </a:solidFill>
              </a:rPr>
              <a:t>nevoile</a:t>
            </a:r>
            <a:r>
              <a:rPr lang="fr-FR" sz="2400" kern="0" dirty="0">
                <a:solidFill>
                  <a:srgbClr val="002060"/>
                </a:solidFill>
              </a:rPr>
              <a:t> </a:t>
            </a:r>
            <a:r>
              <a:rPr lang="ro-RO" sz="2400" kern="0" dirty="0">
                <a:solidFill>
                  <a:srgbClr val="002060"/>
                </a:solidFill>
              </a:rPr>
              <a:t>ș</a:t>
            </a:r>
            <a:r>
              <a:rPr lang="fr-FR" sz="2400" kern="0" dirty="0">
                <a:solidFill>
                  <a:srgbClr val="002060"/>
                </a:solidFill>
              </a:rPr>
              <a:t>i </a:t>
            </a:r>
            <a:r>
              <a:rPr lang="fr-FR" sz="2400" kern="0" dirty="0" err="1">
                <a:solidFill>
                  <a:srgbClr val="002060"/>
                </a:solidFill>
              </a:rPr>
              <a:t>sentimentele</a:t>
            </a:r>
            <a:r>
              <a:rPr lang="fr-FR" sz="2400" kern="0" dirty="0">
                <a:solidFill>
                  <a:srgbClr val="002060"/>
                </a:solidFill>
              </a:rPr>
              <a:t>.</a:t>
            </a:r>
            <a:endParaRPr lang="en-US" sz="2400" kern="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1862" y="898659"/>
            <a:ext cx="8969829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 lang="ro-RO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ro-RO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Empatia este radarul nostru.</a:t>
            </a:r>
            <a:br>
              <a:rPr lang="ro-RO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percepe ceea ce simt ceilalți fără ca ei să se exprime în cuvinte – iată esența empatiei.”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(Daniel Goleman)</a:t>
            </a:r>
            <a:r>
              <a:rPr lang="ro-RO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4710" y="5874663"/>
            <a:ext cx="893317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Times New Roman"/>
              </a:rPr>
              <a:t>Empatia</a:t>
            </a:r>
            <a:r>
              <a:rPr lang="en-US" sz="2400" kern="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Times New Roman"/>
              </a:rPr>
              <a:t>poate</a:t>
            </a:r>
            <a:r>
              <a:rPr lang="en-US" sz="2400" kern="0" dirty="0">
                <a:solidFill>
                  <a:srgbClr val="002060"/>
                </a:solidFill>
                <a:latin typeface="Times New Roman"/>
              </a:rPr>
              <a:t> fi </a:t>
            </a:r>
            <a:r>
              <a:rPr lang="ro-RO" sz="2400" kern="0" dirty="0">
                <a:solidFill>
                  <a:srgbClr val="002060"/>
                </a:solidFill>
                <a:latin typeface="Times New Roman"/>
              </a:rPr>
              <a:t>utilizată ca un mijloc de manipulare.</a:t>
            </a:r>
          </a:p>
        </p:txBody>
      </p:sp>
    </p:spTree>
    <p:extLst>
      <p:ext uri="{BB962C8B-B14F-4D97-AF65-F5344CB8AC3E}">
        <p14:creationId xmlns:p14="http://schemas.microsoft.com/office/powerpoint/2010/main" xmlns="" val="17724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68" y="175512"/>
            <a:ext cx="11562456" cy="61046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Sociabilitatea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55686-21AC-4610-A026-DA05A8EA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665" y="1041009"/>
            <a:ext cx="5594335" cy="5527369"/>
          </a:xfrm>
        </p:spPr>
        <p:txBody>
          <a:bodyPr>
            <a:normAutofit fontScale="77500" lnSpcReduction="20000"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ro-RO" sz="2000" kern="0" dirty="0">
              <a:latin typeface="Times New Roman"/>
            </a:endParaRPr>
          </a:p>
          <a:p>
            <a:pPr>
              <a:lnSpc>
                <a:spcPct val="120000"/>
              </a:lnSpc>
            </a:pPr>
            <a:r>
              <a:rPr lang="ro-RO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Sociabilitatea, în sensul unui comportament plin de tact față de emoțiile altei persoane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o-RO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stă la baza mai multor însușiri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o-RO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o-RO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Acestea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Influența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tactici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persuasiune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FR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Comunicarea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emite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mesaje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clare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convingătoare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Managementul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conflictelor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fr-FR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negocia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aplana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neînțelegerile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Arta de a conduce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îndruma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Catalizarea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schimbării</a:t>
            </a:r>
            <a:r>
              <a:rPr lang="fr-FR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iniția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manageria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schimbarea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0030" y="1517159"/>
            <a:ext cx="4994126" cy="3823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096000" y="5301291"/>
            <a:ext cx="57021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11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.</a:t>
            </a:r>
            <a:br>
              <a:rPr kumimoji="0" lang="ro-RO" altLang="en-US" sz="11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</a:br>
            <a:r>
              <a:rPr kumimoji="0" lang="ro-RO" altLang="en-US" sz="14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kumimoji="0" lang="ro-RO" altLang="en-US" sz="140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Dorința de a forma legături emoționale cu ceilalți pare sa fie o trăsătură înnăscută </a:t>
            </a:r>
            <a:r>
              <a:rPr lang="en-US" altLang="en-US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kumimoji="0" lang="ro-RO" altLang="en-US" sz="140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definitorie a omului, care va continua, fără îndoială, să se manifeste</a:t>
            </a:r>
            <a:r>
              <a:rPr lang="ro-RO" altLang="en-US" sz="1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altLang="en-US" sz="140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(Schaeffer, Brenda, 2009, p.49)</a:t>
            </a:r>
          </a:p>
        </p:txBody>
      </p:sp>
    </p:spTree>
    <p:extLst>
      <p:ext uri="{BB962C8B-B14F-4D97-AF65-F5344CB8AC3E}">
        <p14:creationId xmlns:p14="http://schemas.microsoft.com/office/powerpoint/2010/main" xmlns="" val="29868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DF9F0-8B2D-47D8-A597-53928338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31" y="759854"/>
            <a:ext cx="10360782" cy="565709"/>
          </a:xfrm>
        </p:spPr>
        <p:txBody>
          <a:bodyPr>
            <a:noAutofit/>
          </a:bodyPr>
          <a:lstStyle/>
          <a:p>
            <a:pPr algn="ctr"/>
            <a:r>
              <a:rPr lang="ro-RO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Emoțiile sunt un mod de comunicare de o extraordinară eficiență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o-RO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839-956F-45E4-9924-96EA28FC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871" y="1612166"/>
            <a:ext cx="11709779" cy="4485329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o-RO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oțiile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sunt contagioase.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„În psihoterapie, chiar dacă medicul este total detașat de stările emoționale ale pacientului, însuși faptul că pacientul este emoționat îl afectează și pe el.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este o mare greșeală dacă medic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își închipuie că poate depăși ace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stă stare. Tot ce poate face este să devină conștient de faptul că e afectat. Dacă nu realizează acest lucru, înseamnă că e distant, insuficient de implicat și nu va înțelege cazul.”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(Carl G. Jung)</a:t>
            </a: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o-RO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Zâmbetul 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semnalul emoțional cel mai contagios dintre toate, având o putere aproape irezistibilă de a-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 pe ceilalți să zâmbească, la rândul lor. Zâmbetul în sine dă naștere unor sentimente pozitive.</a:t>
            </a:r>
          </a:p>
          <a:p>
            <a:pPr lvl="0" algn="just">
              <a:buFont typeface="Wingdings" panose="05000000000000000000" pitchFamily="2" charset="2"/>
              <a:buChar char="ü"/>
            </a:pPr>
            <a:endParaRPr lang="ro-RO" sz="2400" dirty="0">
              <a:solidFill>
                <a:srgbClr val="002060"/>
              </a:solidFill>
            </a:endParaRPr>
          </a:p>
          <a:p>
            <a:pPr marL="0" lvl="0" indent="0" algn="just">
              <a:buNone/>
            </a:pPr>
            <a:endParaRPr lang="ro-RO" sz="2400" dirty="0">
              <a:solidFill>
                <a:srgbClr val="002060"/>
              </a:solidFill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endParaRPr lang="ro-RO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2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0" y="133041"/>
            <a:ext cx="9847217" cy="75828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Concluzii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>
                <a:solidFill>
                  <a:srgbClr val="002060"/>
                </a:solidFill>
                <a:latin typeface="+mn-lt"/>
              </a:rPr>
              <a:t>                                                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3272" y="360980"/>
            <a:ext cx="5008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b="1" kern="0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o-RO" sz="1600" b="1" kern="0" dirty="0">
                <a:solidFill>
                  <a:prstClr val="black"/>
                </a:solidFill>
                <a:latin typeface="Calibri Light" panose="020F0302020204030204"/>
              </a:rPr>
            </a:br>
            <a:endParaRPr lang="en-US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668740" y="1187257"/>
            <a:ext cx="4630684" cy="221375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860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ro-RO" sz="3200" kern="0" dirty="0">
                <a:solidFill>
                  <a:srgbClr val="002060"/>
                </a:solidFill>
                <a:latin typeface="Times New Roman"/>
              </a:rPr>
              <a:t>Autocunoașterea</a:t>
            </a:r>
          </a:p>
          <a:p>
            <a:pPr marL="228600" lvl="0" indent="-22860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ro-RO" sz="3200" kern="0" dirty="0">
                <a:solidFill>
                  <a:srgbClr val="002060"/>
                </a:solidFill>
                <a:latin typeface="Times New Roman"/>
              </a:rPr>
              <a:t>Stăpânirea de sine</a:t>
            </a:r>
          </a:p>
          <a:p>
            <a:pPr marL="228600" lvl="0" indent="-228600"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ro-RO" sz="3200" kern="0" dirty="0">
                <a:solidFill>
                  <a:srgbClr val="002060"/>
                </a:solidFill>
                <a:latin typeface="Times New Roman"/>
              </a:rPr>
              <a:t>Motivația</a:t>
            </a:r>
          </a:p>
        </p:txBody>
      </p:sp>
      <p:sp>
        <p:nvSpPr>
          <p:cNvPr id="13" name="Snip and Round Single Corner Rectangle 12"/>
          <p:cNvSpPr/>
          <p:nvPr/>
        </p:nvSpPr>
        <p:spPr>
          <a:xfrm>
            <a:off x="5592348" y="1401383"/>
            <a:ext cx="5807695" cy="1775136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sunt în special legate de </a:t>
            </a:r>
            <a:r>
              <a:rPr lang="ro-RO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propria persoană.</a:t>
            </a:r>
            <a:r>
              <a:rPr lang="ro-RO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Aceste aptitudini determină felul în care ne situăm față de noi înșine.</a:t>
            </a:r>
          </a:p>
        </p:txBody>
      </p:sp>
      <p:sp>
        <p:nvSpPr>
          <p:cNvPr id="17" name="Pentagon 16"/>
          <p:cNvSpPr/>
          <p:nvPr/>
        </p:nvSpPr>
        <p:spPr>
          <a:xfrm>
            <a:off x="668740" y="4318252"/>
            <a:ext cx="4010464" cy="185744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o-RO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Empatia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o-RO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Abilitatea socială</a:t>
            </a:r>
          </a:p>
        </p:txBody>
      </p:sp>
      <p:sp>
        <p:nvSpPr>
          <p:cNvPr id="18" name="Snip and Round Single Corner Rectangle 17"/>
          <p:cNvSpPr/>
          <p:nvPr/>
        </p:nvSpPr>
        <p:spPr>
          <a:xfrm>
            <a:off x="5592347" y="3884772"/>
            <a:ext cx="5807696" cy="263613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referă la </a:t>
            </a:r>
            <a:r>
              <a:rPr lang="ro-RO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capacitatea de a lucra cu oamenii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 a reuși nu doar să-i înțelegi, ci să-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și sensibilizezi, astfel încât aceștia să te urmeze cu entuziasm și dăruire în direcția aleasă.</a:t>
            </a:r>
          </a:p>
        </p:txBody>
      </p:sp>
    </p:spTree>
    <p:extLst>
      <p:ext uri="{BB962C8B-B14F-4D97-AF65-F5344CB8AC3E}">
        <p14:creationId xmlns:p14="http://schemas.microsoft.com/office/powerpoint/2010/main" xmlns="" val="36425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DF9F0-8B2D-47D8-A597-53928338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25" y="442496"/>
            <a:ext cx="11138972" cy="550281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Principii</a:t>
            </a:r>
            <a:r>
              <a:rPr lang="en-US" sz="4000" dirty="0">
                <a:solidFill>
                  <a:srgbClr val="002060"/>
                </a:solidFill>
              </a:rPr>
              <a:t> care </a:t>
            </a:r>
            <a:r>
              <a:rPr lang="en-US" sz="4000" dirty="0" err="1">
                <a:solidFill>
                  <a:srgbClr val="002060"/>
                </a:solidFill>
              </a:rPr>
              <a:t>stau</a:t>
            </a:r>
            <a:r>
              <a:rPr lang="en-US" sz="4000" dirty="0">
                <a:solidFill>
                  <a:srgbClr val="002060"/>
                </a:solidFill>
              </a:rPr>
              <a:t> la </a:t>
            </a:r>
            <a:r>
              <a:rPr lang="en-US" sz="4000" dirty="0" err="1">
                <a:solidFill>
                  <a:srgbClr val="002060"/>
                </a:solidFill>
              </a:rPr>
              <a:t>baza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autoreglării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emoționale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839-956F-45E4-9924-96EA28FC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359" y="1482389"/>
            <a:ext cx="11330829" cy="4290151"/>
          </a:xfrm>
        </p:spPr>
        <p:txBody>
          <a:bodyPr>
            <a:noAutofit/>
          </a:bodyPr>
          <a:lstStyle/>
          <a:p>
            <a:pPr algn="just"/>
            <a:r>
              <a:rPr lang="ro-RO" dirty="0">
                <a:solidFill>
                  <a:srgbClr val="002060"/>
                </a:solidFill>
              </a:rPr>
              <a:t>Emoțiile sunt consecința directă a felului în care gândim asupra situațiilor prin care trecem.</a:t>
            </a:r>
          </a:p>
          <a:p>
            <a:pPr algn="just"/>
            <a:r>
              <a:rPr lang="ro-RO" dirty="0">
                <a:solidFill>
                  <a:srgbClr val="002060"/>
                </a:solidFill>
              </a:rPr>
              <a:t>Felul </a:t>
            </a:r>
            <a:r>
              <a:rPr lang="ro-RO" dirty="0" err="1">
                <a:solidFill>
                  <a:srgbClr val="002060"/>
                </a:solidFill>
              </a:rPr>
              <a:t>adaptativ</a:t>
            </a:r>
            <a:r>
              <a:rPr lang="ro-RO" dirty="0">
                <a:solidFill>
                  <a:srgbClr val="002060"/>
                </a:solidFill>
              </a:rPr>
              <a:t> sau </a:t>
            </a:r>
            <a:r>
              <a:rPr lang="ro-RO" dirty="0" err="1">
                <a:solidFill>
                  <a:srgbClr val="002060"/>
                </a:solidFill>
              </a:rPr>
              <a:t>dezadaptativ</a:t>
            </a:r>
            <a:r>
              <a:rPr lang="ro-RO" dirty="0">
                <a:solidFill>
                  <a:srgbClr val="002060"/>
                </a:solidFill>
              </a:rPr>
              <a:t> poate fi identificat.</a:t>
            </a:r>
          </a:p>
          <a:p>
            <a:pPr algn="just"/>
            <a:r>
              <a:rPr lang="ro-RO" dirty="0">
                <a:solidFill>
                  <a:srgbClr val="002060"/>
                </a:solidFill>
              </a:rPr>
              <a:t>O data identificate, gândurile </a:t>
            </a:r>
            <a:r>
              <a:rPr lang="ro-RO" dirty="0" err="1">
                <a:solidFill>
                  <a:srgbClr val="002060"/>
                </a:solidFill>
              </a:rPr>
              <a:t>dezadaptative</a:t>
            </a:r>
            <a:r>
              <a:rPr lang="ro-RO" dirty="0">
                <a:solidFill>
                  <a:srgbClr val="002060"/>
                </a:solidFill>
              </a:rPr>
              <a:t> pot fi schimbate.</a:t>
            </a:r>
          </a:p>
          <a:p>
            <a:pPr algn="just"/>
            <a:r>
              <a:rPr lang="ro-RO" dirty="0">
                <a:solidFill>
                  <a:srgbClr val="002060"/>
                </a:solidFill>
              </a:rPr>
              <a:t>Schimbarea gândurilor modifică emoțiile resimțite.</a:t>
            </a:r>
          </a:p>
          <a:p>
            <a:pPr algn="just"/>
            <a:r>
              <a:rPr lang="ro-RO" dirty="0">
                <a:solidFill>
                  <a:srgbClr val="002060"/>
                </a:solidFill>
              </a:rPr>
              <a:t>Schimbarea gândurilor </a:t>
            </a:r>
            <a:r>
              <a:rPr lang="ro-RO" dirty="0" err="1">
                <a:solidFill>
                  <a:srgbClr val="002060"/>
                </a:solidFill>
              </a:rPr>
              <a:t>dezadaptative</a:t>
            </a:r>
            <a:r>
              <a:rPr lang="ro-RO" dirty="0">
                <a:solidFill>
                  <a:srgbClr val="002060"/>
                </a:solidFill>
              </a:rPr>
              <a:t> presupune implicare și efort voluntar.</a:t>
            </a:r>
          </a:p>
          <a:p>
            <a:pPr algn="just"/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14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839-956F-45E4-9924-96EA28FC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585" y="422032"/>
            <a:ext cx="11541021" cy="6203852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buNone/>
              <a:tabLst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Testarea maturități emoționale cu ajutorul scalei Friedmann</a:t>
            </a:r>
            <a:endParaRPr lang="ro-RO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  <a:tabLst>
                <a:tab pos="457200" algn="l"/>
              </a:tabLst>
            </a:pPr>
            <a:r>
              <a:rPr lang="ro-RO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Pentru a vedea cat de maturi sunteți din punct de vedere emoțional puteți aplica scala Friedmann, disponibilă la adresa: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https://www.consilierepsihologica.eu/2018/04/14/scala-friedman-de-masurare-a-inteligentei-emotionale/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it-IT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Exercițiu: 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</a:t>
            </a:r>
            <a:r>
              <a:rPr lang="it-IT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ț</a:t>
            </a:r>
            <a:r>
              <a:rPr lang="it-IT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iile noastre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Scop: identificarea emoțiilor, legătura emoție, gând, comportament;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Participantii primesc cartonașe cu emoticoane și au ca sarcina să mimeze emoția, să verbalizeze un gând asociat emoției respective, apoi un comportament – ce faci când ai emotia respectivă.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o-R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2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DF9F0-8B2D-47D8-A597-53928338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25" y="442496"/>
            <a:ext cx="11138972" cy="55028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Bibliografie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839-956F-45E4-9924-96EA28FC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3746" y="1710891"/>
            <a:ext cx="10124508" cy="429015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Goleman,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Inteligența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emo</a:t>
            </a:r>
            <a:r>
              <a:rPr lang="ro-RO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ională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cheia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succesului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viață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Editura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Allfa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2004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</a:t>
            </a: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Mucchielli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Arta de a </a:t>
            </a:r>
            <a:r>
              <a:rPr lang="fr-FR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Editura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Polirom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Iași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2002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</a:pP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Robet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Wood, Harry </a:t>
            </a: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Tolley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emoțională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Editura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Meteor Press,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2003.</a:t>
            </a:r>
            <a:endParaRPr lang="ro-RO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1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406" y="224385"/>
            <a:ext cx="9604378" cy="609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814732" y="4715599"/>
            <a:ext cx="8772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 mulțumim pentru atenție!</a:t>
            </a:r>
          </a:p>
        </p:txBody>
      </p:sp>
    </p:spTree>
    <p:extLst>
      <p:ext uri="{BB962C8B-B14F-4D97-AF65-F5344CB8AC3E}">
        <p14:creationId xmlns:p14="http://schemas.microsoft.com/office/powerpoint/2010/main" xmlns="" val="6807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28E2BD-A819-4F1D-96A7-5811BC47A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2738" y="3827982"/>
            <a:ext cx="5009791" cy="2741947"/>
          </a:xfrm>
        </p:spPr>
        <p:txBody>
          <a:bodyPr>
            <a:normAutofit/>
          </a:bodyPr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en-US" sz="18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en-US" sz="18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73289" y="2414196"/>
            <a:ext cx="6319450" cy="41497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Ceea ce numim în limbaj c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urent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EMOȚIE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fapt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combinația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multor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modificări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survenite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subiectiv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trăirea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emoției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gândire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fr-F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comportamental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427612" y="129075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 sunt emoțiile?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89" y="933463"/>
            <a:ext cx="11035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defTabSz="91440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„Emoțiile sunt reacții la evenimente semnificative pentru persoane, incluzând reacții fiziologice, comportamentale, cognitive </a:t>
            </a:r>
            <a:r>
              <a:rPr lang="en-US"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kumimoji="0" lang="ro-RO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experiențe subiective(</a:t>
            </a:r>
            <a:r>
              <a:rPr kumimoji="0" lang="ro-RO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feeling</a:t>
            </a:r>
            <a:r>
              <a:rPr kumimoji="0" lang="ro-RO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de plăcere sau </a:t>
            </a:r>
            <a:r>
              <a:rPr kumimoji="0" lang="ro-RO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nepl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ro-RO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cere</a:t>
            </a:r>
            <a:r>
              <a:rPr kumimoji="0" lang="ro-RO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o-RO"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kumimoji="0" lang="ro-RO" sz="2800" b="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3289" y="6249974"/>
            <a:ext cx="8975677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002060"/>
                </a:solidFill>
              </a:rPr>
              <a:t>D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ef</a:t>
            </a:r>
            <a:r>
              <a:rPr kumimoji="0" lang="ro-RO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</a:t>
            </a:r>
            <a:r>
              <a:rPr lang="en-US" sz="1600" kern="0" dirty="0">
                <a:solidFill>
                  <a:srgbClr val="002060"/>
                </a:solidFill>
              </a:rPr>
              <a:t>niție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propusa de Gerrod Parrott, apud</a:t>
            </a:r>
            <a:r>
              <a:rPr lang="en-US" sz="1600" kern="0" noProof="0" dirty="0">
                <a:solidFill>
                  <a:srgbClr val="002060"/>
                </a:solidFill>
              </a:rPr>
              <a:t>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Septimiu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Chelcea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Rușinea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1600" i="1" kern="0" dirty="0">
                <a:solidFill>
                  <a:srgbClr val="002060"/>
                </a:solidFill>
              </a:rPr>
              <a:t>ș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vinovăția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1600" i="1" kern="0" dirty="0">
                <a:solidFill>
                  <a:srgbClr val="002060"/>
                </a:solidFill>
              </a:rPr>
              <a:t>î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 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spațiul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public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p. 17</a:t>
            </a:r>
          </a:p>
        </p:txBody>
      </p:sp>
      <p:pic>
        <p:nvPicPr>
          <p:cNvPr id="11" name="Picture 2" descr="primeartcab_16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96" y="2514795"/>
            <a:ext cx="3962915" cy="3365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4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629472"/>
            <a:ext cx="10515600" cy="1745029"/>
          </a:xfrm>
        </p:spPr>
        <p:txBody>
          <a:bodyPr>
            <a:noAutofit/>
          </a:bodyPr>
          <a:lstStyle/>
          <a:p>
            <a:pPr algn="ctr"/>
            <a:r>
              <a:rPr lang="ro-RO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Emoțiile primare, de bază, fundamentale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6529349"/>
            <a:ext cx="6930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Septimiu Chelcea, 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kumimoji="0" lang="ro-RO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kumimoji="0" 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inea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kumimoji="0" 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vinov</a:t>
            </a:r>
            <a:r>
              <a:rPr kumimoji="0" lang="ro-RO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ăț</a:t>
            </a:r>
            <a:r>
              <a:rPr kumimoji="0" 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spa</a:t>
            </a:r>
            <a:r>
              <a:rPr kumimoji="0" lang="ro-RO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kumimoji="0" 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ro-RO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 public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en-US" b="1" kern="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7" y="632980"/>
            <a:ext cx="7053683" cy="5291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5027" y="6042392"/>
            <a:ext cx="8857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ro-RO" sz="2000" b="1" kern="0" dirty="0">
                <a:solidFill>
                  <a:srgbClr val="002060"/>
                </a:solidFill>
              </a:rPr>
              <a:t>Fig. Expresia facială a emoțiilor primare </a:t>
            </a:r>
            <a:r>
              <a:rPr lang="fr-FR" sz="2000" b="1" kern="0" dirty="0">
                <a:solidFill>
                  <a:srgbClr val="002060"/>
                </a:solidFill>
              </a:rPr>
              <a:t>(</a:t>
            </a:r>
            <a:r>
              <a:rPr lang="ro-RO" sz="2000" b="1" kern="0" dirty="0">
                <a:solidFill>
                  <a:srgbClr val="002060"/>
                </a:solidFill>
              </a:rPr>
              <a:t>după Ekman,</a:t>
            </a:r>
            <a:r>
              <a:rPr lang="fr-FR" sz="2000" b="1" kern="0" dirty="0">
                <a:solidFill>
                  <a:srgbClr val="002060"/>
                </a:solidFill>
              </a:rPr>
              <a:t> Friesen si Ellsworth,</a:t>
            </a:r>
            <a:r>
              <a:rPr lang="ro-RO" sz="2000" b="1" kern="0" dirty="0">
                <a:solidFill>
                  <a:srgbClr val="002060"/>
                </a:solidFill>
              </a:rPr>
              <a:t> 1972</a:t>
            </a:r>
            <a:r>
              <a:rPr lang="fr-FR" sz="2000" b="1" kern="0" dirty="0">
                <a:solidFill>
                  <a:srgbClr val="002060"/>
                </a:solidFill>
              </a:rPr>
              <a:t>)</a:t>
            </a:r>
            <a:endParaRPr lang="ro-RO" sz="2000" b="1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60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DF9F0-8B2D-47D8-A597-53928338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11" y="316671"/>
            <a:ext cx="11313769" cy="540143"/>
          </a:xfrm>
        </p:spPr>
        <p:txBody>
          <a:bodyPr>
            <a:noAutofit/>
          </a:bodyPr>
          <a:lstStyle/>
          <a:p>
            <a:pPr algn="ctr"/>
            <a:r>
              <a:rPr lang="ro-RO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este inteligența emoțională</a:t>
            </a:r>
            <a:r>
              <a:rPr lang="en-US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EQ</a:t>
            </a:r>
            <a:r>
              <a:rPr lang="ro-RO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839-956F-45E4-9924-96EA28FC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421" y="1010920"/>
            <a:ext cx="6215642" cy="3705789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ro-RO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Inteligența emoțională este un concept care se naște în Statele Unite în 1990, într-un articol scris de John Mayer și Peter Salovey. </a:t>
            </a:r>
          </a:p>
          <a:p>
            <a:pPr marL="0" lvl="0" indent="0" algn="just">
              <a:lnSpc>
                <a:spcPct val="100000"/>
              </a:lnSpc>
              <a:buNone/>
            </a:pP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o-RO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Jurnalist și cercetător în științele comportamentale, Daniel Goleman a preluat acest concept alături de teza pe care acesta o promova</a:t>
            </a:r>
            <a:r>
              <a:rPr lang="en-US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o-RO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ro-RO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IQ-ul nu garantează succesul în viață</a:t>
            </a:r>
            <a:r>
              <a:rPr lang="en-US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o-RO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ro-RO" sz="2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 </a:t>
            </a:r>
            <a:r>
              <a:rPr lang="ro-RO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</a:t>
            </a:r>
            <a:r>
              <a:rPr lang="ro-RO" sz="2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</a:t>
            </a:r>
            <a:r>
              <a:rPr lang="ro-RO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publicat o carte, provocând o adevărata revoluție, </a:t>
            </a:r>
            <a:r>
              <a:rPr lang="ro-RO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Inteligența </a:t>
            </a:r>
            <a:r>
              <a:rPr lang="en-US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o-RO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moţională</a:t>
            </a:r>
            <a:r>
              <a:rPr lang="ro-RO" sz="2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just">
              <a:buNone/>
            </a:pPr>
            <a:endParaRPr lang="ro-RO" sz="24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28E2BD-A819-4F1D-96A7-5811BC47A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659" y="4716710"/>
            <a:ext cx="11164049" cy="1718371"/>
          </a:xfrm>
        </p:spPr>
        <p:txBody>
          <a:bodyPr>
            <a:noAutofit/>
          </a:bodyPr>
          <a:lstStyle/>
          <a:p>
            <a:pPr marL="342900" lvl="0" indent="-34290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en-US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o-RO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ro-RO" sz="23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Inteligența</a:t>
            </a:r>
            <a:r>
              <a:rPr lang="en-US" sz="23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emo</a:t>
            </a:r>
            <a:r>
              <a:rPr lang="ro-RO" sz="2300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sz="2300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ional</a:t>
            </a:r>
            <a:r>
              <a:rPr lang="ro-RO" sz="23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230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ro-RO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referă </a:t>
            </a:r>
            <a:r>
              <a:rPr lang="en-US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ro-RO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capacitatea de a recunoaște propriile emoții și sentimente și pe cele ale celorlalți, de a ne motiva și de a face un mai bun management al impulsurilor noastre spontane, cât și al celor apărute în relațiile cu ceilalți.”</a:t>
            </a:r>
            <a:r>
              <a:rPr lang="ro-RO" sz="2300" kern="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300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sz="23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3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Golema</a:t>
            </a:r>
            <a:r>
              <a:rPr lang="ro-RO" sz="23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3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3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9385" y="6435081"/>
            <a:ext cx="10105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o-RO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1.Daniel Goleman, „Inteligența emoțională, cheia succesului în viață”, p. 318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382" y="1301705"/>
            <a:ext cx="4045673" cy="326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6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DF9F0-8B2D-47D8-A597-53928338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0775"/>
            <a:ext cx="12192000" cy="1642246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 vs IQ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8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18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Inteligența emoțională</a:t>
            </a: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(EQ)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descrie calități complementare, dar distincte de inteligența pur cerebrală </a:t>
            </a: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IQ</a:t>
            </a:r>
            <a:r>
              <a:rPr lang="fr-FR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Aceste două feluri distincte de inteligență – cea pur intelectuală și cea emoțională – exprimă activitățile unor formațiuni diferite ale creierului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839-956F-45E4-9924-96EA28FC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34" y="3011275"/>
            <a:ext cx="3651121" cy="18072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Intelectul se bazează numai pe funcțiile neocortexului, acele straturi ale scoarței cerebrale de evoluție recentă.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28E2BD-A819-4F1D-96A7-5811BC47A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81498" y="3000556"/>
            <a:ext cx="3317017" cy="1828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Centrele afectivității se află în zonele subcorticale, arhaice ale creierului.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3838" y="5445458"/>
            <a:ext cx="11754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Inteligența emoțională rezultă din funcționarea acestor centri emoționali în conexiune cu cei corticali.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8983" y="2172895"/>
            <a:ext cx="4844385" cy="3354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8482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DF9F0-8B2D-47D8-A597-53928338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259108"/>
            <a:ext cx="1078713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Howard Gardner - ,,I</a:t>
            </a:r>
            <a:r>
              <a:rPr lang="ro-RO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nteligențele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multiple’’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(1983)</a:t>
            </a:r>
            <a:endParaRPr lang="ro-RO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28E2BD-A819-4F1D-96A7-5811BC47A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271" y="1584671"/>
            <a:ext cx="10437457" cy="437537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6B5D40"/>
                </a:solidFill>
                <a:latin typeface="Georgia" panose="02040502050405020303" pitchFamily="18" charset="0"/>
              </a:rPr>
              <a:t> 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o-RO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șapte</a:t>
            </a:r>
            <a:r>
              <a:rPr lang="ro-RO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tipuri de inteligen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ale lui Gardner sunt: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atematic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ogic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ă;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nterpersonal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ă;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pațială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itmic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uzical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ă;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ntrapersonal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ă;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Inteligenta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inestetic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ă;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Inteligenta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ingvistic</a:t>
            </a:r>
            <a:r>
              <a:rPr lang="ro-RO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o-RO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erbal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ă.</a:t>
            </a:r>
            <a:endParaRPr lang="ro-RO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DF9F0-8B2D-47D8-A597-53928338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1" y="157516"/>
            <a:ext cx="11422966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Goleman 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susține că </a:t>
            </a:r>
            <a:r>
              <a:rPr lang="ro-RO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INTELIGENȚA EMOȚIONALĂ(EQ) 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determinantă pentru succesul personal și profesional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0E0839-956F-45E4-9924-96EA28FC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5510" y="2022805"/>
            <a:ext cx="10740980" cy="4566129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Inteligența 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emoțională îmbină gândirea cu simțirea.</a:t>
            </a:r>
            <a:endParaRPr lang="ro-RO" sz="2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Bell Labs (Centrul de cercetare pentru înaltă tehnologie al lui A.T.&amp;T., gigantul telecomunicațiilor din SUA) a apelat la Goleman pentru a testa angajații care se dovediseră foarte eficienți.</a:t>
            </a:r>
          </a:p>
          <a:p>
            <a:pPr lvl="0">
              <a:lnSpc>
                <a:spcPct val="100000"/>
              </a:lnSpc>
            </a:pPr>
            <a:r>
              <a:rPr lang="ro-RO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Rezultatul: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 mai valoroși cercetători nu aveau un IQ foarte </a:t>
            </a:r>
            <a:r>
              <a:rPr lang="ro-RO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ridi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Erau însă persoane foarte echilibrate din punct de vedere emoțional, capabile </a:t>
            </a:r>
            <a:r>
              <a:rPr lang="ro-RO" sz="2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</a:t>
            </a:r>
            <a:r>
              <a:rPr lang="ro-RO" sz="24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facă fa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ță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cu succes momentelor de </a:t>
            </a:r>
            <a:r>
              <a:rPr lang="ro-RO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criz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Cercetările au arătat 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succesul nostru la locul de </a:t>
            </a:r>
            <a:r>
              <a:rPr lang="ro-RO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munc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sau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viață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depinde 80% de </a:t>
            </a:r>
            <a:r>
              <a:rPr lang="ro-RO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inteligen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ț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emoțională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ș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doar 20% de intelect.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/>
            <a:endParaRPr lang="ro-RO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7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5146A-C965-4ED4-BE30-56BDD03EA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268" y="1736522"/>
            <a:ext cx="8534400" cy="1507067"/>
          </a:xfrm>
        </p:spPr>
        <p:txBody>
          <a:bodyPr/>
          <a:lstStyle/>
          <a:p>
            <a:pPr algn="ctr"/>
            <a:r>
              <a:rPr lang="ro-RO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COMPONENTELE INTELIGENŢEI EMOŢIONALE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821" y="3512421"/>
            <a:ext cx="4570358" cy="1358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STĂPÂNIREA DE SINE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2592" y="63026"/>
            <a:ext cx="4505339" cy="1234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AUTOCUNOAȘTEREA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5513063"/>
            <a:ext cx="2954100" cy="1314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EMPATIA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447964" y="0"/>
            <a:ext cx="3635408" cy="11548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MOTIVAȚIA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381179" y="5513063"/>
            <a:ext cx="3770432" cy="1344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SOCIABILITATEA</a:t>
            </a:r>
          </a:p>
        </p:txBody>
      </p:sp>
    </p:spTree>
    <p:extLst>
      <p:ext uri="{BB962C8B-B14F-4D97-AF65-F5344CB8AC3E}">
        <p14:creationId xmlns:p14="http://schemas.microsoft.com/office/powerpoint/2010/main" xmlns="" val="24964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25" y="950550"/>
            <a:ext cx="11395568" cy="613461"/>
          </a:xfrm>
        </p:spPr>
        <p:txBody>
          <a:bodyPr>
            <a:noAutofit/>
          </a:bodyPr>
          <a:lstStyle/>
          <a:p>
            <a:pPr algn="ctr"/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Înainte de toate este important 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</a:t>
            </a:r>
            <a:r>
              <a:rPr lang="ro-RO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pui întrebarea ,,Cine sunt cu adevărat?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’’.</a:t>
            </a:r>
            <a:endParaRPr lang="ro-RO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55686-21AC-4610-A026-DA05A8EA3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940" y="1651693"/>
            <a:ext cx="6966672" cy="5194449"/>
          </a:xfrm>
        </p:spPr>
        <p:txBody>
          <a:bodyPr>
            <a:noAutofit/>
          </a:bodyPr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ro-RO" kern="0" dirty="0"/>
              <a:t>	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Conștiința de sine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presupune</a:t>
            </a:r>
            <a:r>
              <a:rPr lang="fr-FR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§"/>
              <a:defRPr/>
            </a:pPr>
            <a:r>
              <a:rPr lang="ro-RO" sz="24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Conștientizare</a:t>
            </a:r>
            <a:r>
              <a:rPr lang="en-US" sz="24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4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emoțional</a:t>
            </a:r>
            <a:r>
              <a:rPr lang="en-US" sz="24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 </a:t>
            </a:r>
            <a:r>
              <a:rPr lang="en-US" kern="0" dirty="0" smtClean="0">
                <a:solidFill>
                  <a:prstClr val="black"/>
                </a:solidFill>
              </a:rPr>
              <a:t>- </a:t>
            </a:r>
            <a:r>
              <a:rPr lang="ro-RO" sz="2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referă la capacitatea indivizilor de a-și înțelege și a-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explica emoțiile, efectele pe care le produc asupra celorlalți și modul în care acestea le afectează performanțele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§"/>
              <a:defRPr/>
            </a:pPr>
            <a:r>
              <a:rPr lang="ro-RO" sz="24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Autoevaluare </a:t>
            </a:r>
            <a:r>
              <a:rPr lang="ro-RO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corectă 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referă la capacitatea indivizilor de a-și </a:t>
            </a:r>
            <a:r>
              <a:rPr lang="ro-RO" sz="24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recunoaște atât punctele forte, cât și punctele slabe, cu intenția vădită de a le corecta.</a:t>
            </a:r>
          </a:p>
          <a:p>
            <a:pPr lvl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§"/>
              <a:defRPr/>
            </a:pPr>
            <a:r>
              <a:rPr lang="ro-RO" sz="24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Încrederea </a:t>
            </a:r>
            <a:r>
              <a:rPr lang="ro-RO" sz="2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sine </a:t>
            </a:r>
            <a:r>
              <a:rPr lang="ro-RO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un puternic sentiment al valorii personale.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4615" y="1799732"/>
            <a:ext cx="3962758" cy="39875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21EACE-AE7E-4F23-9246-9CA3C1AEBD28}"/>
              </a:ext>
            </a:extLst>
          </p:cNvPr>
          <p:cNvSpPr txBox="1">
            <a:spLocks/>
          </p:cNvSpPr>
          <p:nvPr/>
        </p:nvSpPr>
        <p:spPr>
          <a:xfrm>
            <a:off x="1172391" y="192269"/>
            <a:ext cx="9847217" cy="758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o-RO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Autocunoașterea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D7A132-F6C9-48A6-AA65-B58158D6CEC1}"/>
              </a:ext>
            </a:extLst>
          </p:cNvPr>
          <p:cNvSpPr txBox="1"/>
          <p:nvPr/>
        </p:nvSpPr>
        <p:spPr>
          <a:xfrm>
            <a:off x="7346336" y="6234119"/>
            <a:ext cx="4736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„Cunoaște-te pe tine însuți!” (Socrate)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1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4193</TotalTime>
  <Words>1164</Words>
  <Application>Microsoft Office PowerPoint</Application>
  <PresentationFormat>Particularizare</PresentationFormat>
  <Paragraphs>132</Paragraphs>
  <Slides>19</Slides>
  <Notes>11</Notes>
  <HiddenSlides>1</HiddenSlides>
  <MMClips>1</MMClips>
  <ScaleCrop>false</ScaleCrop>
  <HeadingPairs>
    <vt:vector size="4" baseType="variant">
      <vt:variant>
        <vt:lpstr>Temă</vt:lpstr>
      </vt:variant>
      <vt:variant>
        <vt:i4>5</vt:i4>
      </vt:variant>
      <vt:variant>
        <vt:lpstr>Titluri diapozitive</vt:lpstr>
      </vt:variant>
      <vt:variant>
        <vt:i4>19</vt:i4>
      </vt:variant>
    </vt:vector>
  </HeadingPairs>
  <TitlesOfParts>
    <vt:vector size="24" baseType="lpstr">
      <vt:lpstr>Office Theme</vt:lpstr>
      <vt:lpstr>7_Office Theme</vt:lpstr>
      <vt:lpstr>9_Office Theme</vt:lpstr>
      <vt:lpstr>1_Office Theme</vt:lpstr>
      <vt:lpstr>3_Office Theme</vt:lpstr>
      <vt:lpstr>Inteligența emoțională și rolul ei în comunicare  </vt:lpstr>
      <vt:lpstr>Diapozitivul 2</vt:lpstr>
      <vt:lpstr>Emoțiile primare, de bază, fundamentale</vt:lpstr>
      <vt:lpstr>Ce este inteligența emoțională- EQ? </vt:lpstr>
      <vt:lpstr>EQ vs IQ  Inteligența emoțională(EQ) descrie calități complementare, dar distincte de inteligența pur cerebrală (IQ).  Aceste două feluri distincte de inteligență – cea pur intelectuală și cea emoțională – exprimă activitățile unor formațiuni diferite ale creierului. </vt:lpstr>
      <vt:lpstr>Howard Gardner - ,,Inteligențele multiple’’(1983)</vt:lpstr>
      <vt:lpstr>Daniel Goleman susține că INTELIGENȚA EMOȚIONALĂ(EQ) este determinantă pentru succesul personal și profesional.</vt:lpstr>
      <vt:lpstr>COMPONENTELE INTELIGENŢEI EMOŢIONALE</vt:lpstr>
      <vt:lpstr>Înainte de toate este important să-ți pui întrebarea ,,Cine sunt cu adevărat?’’.</vt:lpstr>
      <vt:lpstr>2. Stăpânirea de sine sau echilibrul interior</vt:lpstr>
      <vt:lpstr>3. Motivația</vt:lpstr>
      <vt:lpstr>4. Empatia</vt:lpstr>
      <vt:lpstr>5. Sociabilitatea</vt:lpstr>
      <vt:lpstr>Emoțiile sunt un mod de comunicare de o extraordinară eficiență. </vt:lpstr>
      <vt:lpstr>Concluzii                                                              </vt:lpstr>
      <vt:lpstr>Principii care stau la baza autoreglării emoționale</vt:lpstr>
      <vt:lpstr>Diapozitivul 17</vt:lpstr>
      <vt:lpstr>Bibliografie:</vt:lpstr>
      <vt:lpstr>Diapozitivul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Inteligenţa emoţională şi rolul ei în comunicare</dc:title>
  <dc:creator>Sebi</dc:creator>
  <cp:lastModifiedBy>Otilia</cp:lastModifiedBy>
  <cp:revision>228</cp:revision>
  <cp:lastPrinted>2020-03-28T16:32:56Z</cp:lastPrinted>
  <dcterms:created xsi:type="dcterms:W3CDTF">2020-03-07T15:56:45Z</dcterms:created>
  <dcterms:modified xsi:type="dcterms:W3CDTF">2020-05-04T18:22:44Z</dcterms:modified>
</cp:coreProperties>
</file>